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Syne Extra Bold"/>
      <p:regular r:id="rId21"/>
    </p:embeddedFont>
    <p:embeddedFont>
      <p:font typeface="Syne"/>
      <p:regular r:id="rId22"/>
    </p:embeddedFont>
    <p:embeddedFont>
      <p:font typeface="Syn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5" Type="http://schemas.openxmlformats.org/officeDocument/2006/relationships/image" Target="../media/image-13-5.png"/><Relationship Id="rId6" Type="http://schemas.openxmlformats.org/officeDocument/2006/relationships/image" Target="../media/image-13-6.svg"/><Relationship Id="rId7" Type="http://schemas.openxmlformats.org/officeDocument/2006/relationships/image" Target="../media/image-13-7.png"/><Relationship Id="rId8" Type="http://schemas.openxmlformats.org/officeDocument/2006/relationships/image" Target="../media/image-13-8.svg"/><Relationship Id="rId9" Type="http://schemas.openxmlformats.org/officeDocument/2006/relationships/slideLayout" Target="../slideLayouts/slideLayout14.xml"/><Relationship Id="rId1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image" Target="../media/image-14-7.png"/><Relationship Id="rId8" Type="http://schemas.openxmlformats.org/officeDocument/2006/relationships/image" Target="../media/image-14-8.svg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svg"/><Relationship Id="rId16" Type="http://schemas.openxmlformats.org/officeDocument/2006/relationships/slideLayout" Target="../slideLayouts/slideLayout8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843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Lost &amp; Found Management System Website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46721"/>
            <a:ext cx="9614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Team Details: Suchith Kumar-2403A51039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91777"/>
            <a:ext cx="5154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Praneeth-2403A51044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36833"/>
            <a:ext cx="54883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Sam Adriel-2403A51036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2432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Backend Functionalities: Core Pillars of the System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950012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95763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10134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Persistence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3101340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Permanent storage of all information in the cloud database.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6079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75165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Updates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940379" y="375165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Changes are instantly reflected across the platform for all users.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2582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40197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Multi-User Support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440197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Capability to handle multiple concurrent user sessions seamlessly.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90859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05229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Authentication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505229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Secure login mechanisms and robust session handling for user accounts.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55890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70261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API Communication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570261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REST-based request handling for efficient data exchange.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620922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635293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Error Handling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940379" y="635293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Incorporates validations and data protection measures to prevent errors.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989" y="675680"/>
            <a:ext cx="12290822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Item Theft Tracker – Security Dashboard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71989" y="1539597"/>
            <a:ext cx="1328642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Purpose: To monitor, manage, and track theft reports efficiently within an organization.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1989" y="2062758"/>
            <a:ext cx="13286423" cy="1152049"/>
          </a:xfrm>
          <a:prstGeom prst="roundRect">
            <a:avLst>
              <a:gd name="adj" fmla="val 7000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4849" y="2085618"/>
            <a:ext cx="767953" cy="1106329"/>
          </a:xfrm>
          <a:prstGeom prst="roundRect">
            <a:avLst>
              <a:gd name="adj" fmla="val 6929"/>
            </a:avLst>
          </a:prstGeom>
          <a:solidFill>
            <a:srgbClr val="54780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0950" y="2494717"/>
            <a:ext cx="288012" cy="2880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54731" y="2277547"/>
            <a:ext cx="401062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Report Management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54731" y="2692718"/>
            <a:ext cx="1208889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Effortlessly create, view, and update theft incident reports, providing a centralized record for all security events.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1989" y="3406735"/>
            <a:ext cx="13286423" cy="1459111"/>
          </a:xfrm>
          <a:prstGeom prst="roundRect">
            <a:avLst>
              <a:gd name="adj" fmla="val 5527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94849" y="3429595"/>
            <a:ext cx="767953" cy="1413391"/>
          </a:xfrm>
          <a:prstGeom prst="roundRect">
            <a:avLst>
              <a:gd name="adj" fmla="val 6929"/>
            </a:avLst>
          </a:prstGeom>
          <a:solidFill>
            <a:srgbClr val="547808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950" y="3992285"/>
            <a:ext cx="288012" cy="2880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654731" y="3621524"/>
            <a:ext cx="299370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Status Tracking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654731" y="4036695"/>
            <a:ext cx="1208889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 the progression of each theft report with clear status indicators: Investigating, Resolved, and Closed, ensuring transparency in resolution.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71989" y="5057775"/>
            <a:ext cx="13286423" cy="1152049"/>
          </a:xfrm>
          <a:prstGeom prst="roundRect">
            <a:avLst>
              <a:gd name="adj" fmla="val 7000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94849" y="5080635"/>
            <a:ext cx="767953" cy="1106329"/>
          </a:xfrm>
          <a:prstGeom prst="roundRect">
            <a:avLst>
              <a:gd name="adj" fmla="val 6929"/>
            </a:avLst>
          </a:prstGeom>
          <a:solidFill>
            <a:srgbClr val="547808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50" y="5489734"/>
            <a:ext cx="288012" cy="2880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654731" y="5272564"/>
            <a:ext cx="477976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Quick Access &amp; Analytics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654731" y="5687735"/>
            <a:ext cx="1208889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 quick statistics and powerful search functionalities to rapidly retrieve specific reports and gain insights into theft patterns.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671989" y="6401753"/>
            <a:ext cx="13286423" cy="1152049"/>
          </a:xfrm>
          <a:prstGeom prst="roundRect">
            <a:avLst>
              <a:gd name="adj" fmla="val 7000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694849" y="6424613"/>
            <a:ext cx="767953" cy="1106329"/>
          </a:xfrm>
          <a:prstGeom prst="roundRect">
            <a:avLst>
              <a:gd name="adj" fmla="val 6929"/>
            </a:avLst>
          </a:prstGeom>
          <a:solidFill>
            <a:srgbClr val="547808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950" y="6833711"/>
            <a:ext cx="288012" cy="28801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654731" y="6616541"/>
            <a:ext cx="333958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Intuitive Interface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1654731" y="7031712"/>
            <a:ext cx="1208889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Navigate a clean and user-friendly interface featuring color-coded indicators for immediate understanding of report urgency and status.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5866"/>
            <a:ext cx="76353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Dashboard Overview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236470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23647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493764"/>
            <a:ext cx="4838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Left Panel Navigation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984183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Access Home, Card View, and Table View for easy navigation, alongside quick statistics for immediate insights. This offers centralized theft monitoring at a glance.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236470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23647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493764"/>
            <a:ext cx="4287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Main Panel Display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298418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View total reports and their current status, providing a comprehensive overview of all theft incidents. This improves security transparency across the organization.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1990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91990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177195"/>
            <a:ext cx="4210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Add Report Button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66761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Instantly create new theft case reports with a dedicated button, ensuring swift documentation of incidents as they occur.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1990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91990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177195"/>
            <a:ext cx="38800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Quick Search Bar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66761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Efficiently locate specific reports using the search bar, enabling rapid retrieval and facilitating data-based decision-making through quick access to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571381"/>
            <a:ext cx="13185934" cy="1031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Benefits: Streamlining the Recovery Process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722233" y="2325410"/>
            <a:ext cx="6489740" cy="2181463"/>
          </a:xfrm>
          <a:prstGeom prst="roundRect">
            <a:avLst>
              <a:gd name="adj" fmla="val 5030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22233" y="2302550"/>
            <a:ext cx="6489740" cy="91440"/>
          </a:xfrm>
          <a:prstGeom prst="roundRect">
            <a:avLst>
              <a:gd name="adj" fmla="val 94794"/>
            </a:avLst>
          </a:prstGeom>
          <a:solidFill>
            <a:srgbClr val="A9F00F"/>
          </a:solidFill>
          <a:ln/>
        </p:spPr>
      </p:sp>
      <p:sp>
        <p:nvSpPr>
          <p:cNvPr id="5" name="Shape 3"/>
          <p:cNvSpPr/>
          <p:nvPr/>
        </p:nvSpPr>
        <p:spPr>
          <a:xfrm>
            <a:off x="3657481" y="2015847"/>
            <a:ext cx="619125" cy="619125"/>
          </a:xfrm>
          <a:prstGeom prst="roundRect">
            <a:avLst>
              <a:gd name="adj" fmla="val 147692"/>
            </a:avLst>
          </a:prstGeom>
          <a:solidFill>
            <a:srgbClr val="A9F00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43218" y="2201585"/>
            <a:ext cx="247650" cy="24765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1428" y="2841308"/>
            <a:ext cx="430351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Rapid Item Recovery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51428" y="3287554"/>
            <a:ext cx="6031349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streamlined digital platform accelerates the reporting and matching process, significantly reducing the time it takes to get lost items back to their owners.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308" y="2325410"/>
            <a:ext cx="6489859" cy="2181463"/>
          </a:xfrm>
          <a:prstGeom prst="roundRect">
            <a:avLst>
              <a:gd name="adj" fmla="val 5030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18308" y="2302550"/>
            <a:ext cx="6489859" cy="91440"/>
          </a:xfrm>
          <a:prstGeom prst="roundRect">
            <a:avLst>
              <a:gd name="adj" fmla="val 94794"/>
            </a:avLst>
          </a:prstGeom>
          <a:solidFill>
            <a:srgbClr val="A9F00F"/>
          </a:solidFill>
          <a:ln/>
        </p:spPr>
      </p:sp>
      <p:sp>
        <p:nvSpPr>
          <p:cNvPr id="11" name="Shape 8"/>
          <p:cNvSpPr/>
          <p:nvPr/>
        </p:nvSpPr>
        <p:spPr>
          <a:xfrm>
            <a:off x="10353675" y="2015847"/>
            <a:ext cx="619125" cy="619125"/>
          </a:xfrm>
          <a:prstGeom prst="roundRect">
            <a:avLst>
              <a:gd name="adj" fmla="val 147692"/>
            </a:avLst>
          </a:prstGeom>
          <a:solidFill>
            <a:srgbClr val="A9F00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9413" y="2201585"/>
            <a:ext cx="247650" cy="2476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47503" y="2841308"/>
            <a:ext cx="508920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Enhanced Transparency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647503" y="3287554"/>
            <a:ext cx="603146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gain real-time visibility into the status of their reported items, from submission to verification and successful claim, fostering trust and clarity.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22233" y="5022771"/>
            <a:ext cx="6489740" cy="2635329"/>
          </a:xfrm>
          <a:prstGeom prst="roundRect">
            <a:avLst>
              <a:gd name="adj" fmla="val 4164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22233" y="4999911"/>
            <a:ext cx="6489740" cy="91440"/>
          </a:xfrm>
          <a:prstGeom prst="roundRect">
            <a:avLst>
              <a:gd name="adj" fmla="val 94794"/>
            </a:avLst>
          </a:prstGeom>
          <a:solidFill>
            <a:srgbClr val="A9F00F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481" y="4713208"/>
            <a:ext cx="619125" cy="619125"/>
          </a:xfrm>
          <a:prstGeom prst="roundRect">
            <a:avLst>
              <a:gd name="adj" fmla="val 147692"/>
            </a:avLst>
          </a:prstGeom>
          <a:solidFill>
            <a:srgbClr val="A9F00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3218" y="4898946"/>
            <a:ext cx="247650" cy="24765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51428" y="5538668"/>
            <a:ext cx="415932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Simplified Reporting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951428" y="5984915"/>
            <a:ext cx="6031349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With intuitive forms and clear categorization, reporting a lost or found item is straightforward and quick, minimizing user effort and potential errors.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951428" y="7098863"/>
            <a:ext cx="60313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418308" y="5022771"/>
            <a:ext cx="6489859" cy="2635329"/>
          </a:xfrm>
          <a:prstGeom prst="roundRect">
            <a:avLst>
              <a:gd name="adj" fmla="val 4164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18308" y="4999911"/>
            <a:ext cx="6489859" cy="91440"/>
          </a:xfrm>
          <a:prstGeom prst="roundRect">
            <a:avLst>
              <a:gd name="adj" fmla="val 94794"/>
            </a:avLst>
          </a:prstGeom>
          <a:solidFill>
            <a:srgbClr val="A9F00F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53675" y="4713208"/>
            <a:ext cx="619125" cy="619125"/>
          </a:xfrm>
          <a:prstGeom prst="roundRect">
            <a:avLst>
              <a:gd name="adj" fmla="val 147692"/>
            </a:avLst>
          </a:prstGeom>
          <a:solidFill>
            <a:srgbClr val="A9F00F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9413" y="4898946"/>
            <a:ext cx="247650" cy="24765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47503" y="5538668"/>
            <a:ext cx="448841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Data &amp; Claims</a:t>
            </a:r>
            <a:endParaRPr lang="en-US" sz="2000" dirty="0"/>
          </a:p>
        </p:txBody>
      </p:sp>
      <p:sp>
        <p:nvSpPr>
          <p:cNvPr id="27" name="Text 21"/>
          <p:cNvSpPr/>
          <p:nvPr/>
        </p:nvSpPr>
        <p:spPr>
          <a:xfrm>
            <a:off x="7647503" y="5984915"/>
            <a:ext cx="603146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Robust authentication and verification processes ensure that only legitimate owners can claim items, protecting personal data and preventing fraudulent claims.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04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16812"/>
            <a:ext cx="6407944" cy="2394823"/>
          </a:xfrm>
          <a:prstGeom prst="roundRect">
            <a:avLst>
              <a:gd name="adj" fmla="val 6109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08633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7766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9F00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1980724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683788"/>
            <a:ext cx="58933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Structured Item Management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2853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platform offers an organized system for efficient reporting and tracking of all lost and found items.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116812"/>
            <a:ext cx="6408063" cy="2394823"/>
          </a:xfrm>
          <a:prstGeom prst="roundRect">
            <a:avLst>
              <a:gd name="adj" fmla="val 6109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08633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17766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9F00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1980724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2683788"/>
            <a:ext cx="5179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Seamless Connections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17420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effectively bridge the communication gap, fostering swift and direct reunions between finders and owners.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078611"/>
            <a:ext cx="6407944" cy="2394823"/>
          </a:xfrm>
          <a:prstGeom prst="roundRect">
            <a:avLst>
              <a:gd name="adj" fmla="val 6109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04813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9F00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4942523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645587"/>
            <a:ext cx="58933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&amp; Effortless Experience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49033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Enjoy a protected, user-friendly, and highly efficient process for all your item recovery needs.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078611"/>
            <a:ext cx="6408063" cy="2394823"/>
          </a:xfrm>
          <a:prstGeom prst="roundRect">
            <a:avLst>
              <a:gd name="adj" fmla="val 6109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04813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9F00F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4942523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645587"/>
            <a:ext cx="5351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Future-Proof Scalability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13600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Designed for continuous evolution, our system is ready for seamless integration with AI and mobile technologies.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209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Lost &amp; Found Management System Website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40247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presentation outlines the development and features of a new digital platform designed to streamline the recovery of lost items and efficient reporting of found ones.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50057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60" y="509075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5083612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35893" y="50057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0963" y="5090755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5083612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Academic Project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9677995" y="50057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3065" y="5090755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15111" y="5083612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Technical Deep Dive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65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Details: Lost &amp; Found Management System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23003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9925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682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9F00F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8529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58997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543472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Built with HTML, CSS, JavaScript, and Supabase for a robust backend.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4023003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9925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682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9F00F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8529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58997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Development Lead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543472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Led by Kolluri Suchith Kumar, under faculty guidance.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4023003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152025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9925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682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9F00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8529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58997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Presentation Duration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543472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concise 7-minute overview of the system's design and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193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Addressing the Challenge: The Need for an Organized Solution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65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4082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443639"/>
            <a:ext cx="4306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Unrecovered Items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2934057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Many lost items are never returned due to disorganized tracking methods and inefficient manual processes.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7505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78860" y="37930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530906" y="3828455"/>
            <a:ext cx="6634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Manual System Inefficiencies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530906" y="431887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Traditional systems are time-consuming, prone to human error, and lack transparency.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1354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51779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213271"/>
            <a:ext cx="6256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Centralized Digital Platform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703689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system provides a unified digital solution for reporting and managing lost or found items.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520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8860" y="6562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6598087"/>
            <a:ext cx="4580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Enhanced Recovery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7088505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Significantly improves transparency and increases the item recovery rate for users.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885706"/>
            <a:ext cx="13173313" cy="1040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Objectives: Building an Efficient Recovery System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8543" y="2342793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8543" y="2673668"/>
            <a:ext cx="6482596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5" name="Text 3"/>
          <p:cNvSpPr/>
          <p:nvPr/>
        </p:nvSpPr>
        <p:spPr>
          <a:xfrm>
            <a:off x="728543" y="2823448"/>
            <a:ext cx="611243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&amp; Accessible Platform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8543" y="3273623"/>
            <a:ext cx="648259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 a reliable digital space for item reporting and management.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19261" y="2342793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9261" y="2673668"/>
            <a:ext cx="6482596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9" name="Text 7"/>
          <p:cNvSpPr/>
          <p:nvPr/>
        </p:nvSpPr>
        <p:spPr>
          <a:xfrm>
            <a:off x="7419261" y="2823448"/>
            <a:ext cx="49266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Detailed Item Reporting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419261" y="3273623"/>
            <a:ext cx="648259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Enable comprehensive descriptions and categorization for all items.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8543" y="3970734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8543" y="4301609"/>
            <a:ext cx="6482596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3" name="Text 11"/>
          <p:cNvSpPr/>
          <p:nvPr/>
        </p:nvSpPr>
        <p:spPr>
          <a:xfrm>
            <a:off x="728543" y="4451390"/>
            <a:ext cx="4219099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Verified User Access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28543" y="4901565"/>
            <a:ext cx="648259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 secure login and signup for authenticated user interactions.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419261" y="3970734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9261" y="4301609"/>
            <a:ext cx="6482596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7" name="Text 15"/>
          <p:cNvSpPr/>
          <p:nvPr/>
        </p:nvSpPr>
        <p:spPr>
          <a:xfrm>
            <a:off x="7419261" y="4451390"/>
            <a:ext cx="648259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Automated Record Management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419261" y="5226844"/>
            <a:ext cx="648259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Streamline data handling to reduce manual effort and errors.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8543" y="5923955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8543" y="6254829"/>
            <a:ext cx="6482596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21" name="Text 19"/>
          <p:cNvSpPr/>
          <p:nvPr/>
        </p:nvSpPr>
        <p:spPr>
          <a:xfrm>
            <a:off x="728543" y="6404610"/>
            <a:ext cx="38984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Responsive Design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728543" y="6854785"/>
            <a:ext cx="648259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 compatibility and optimal viewing across all devices.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19261" y="5923955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19261" y="6254829"/>
            <a:ext cx="6482596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25" name="Text 23"/>
          <p:cNvSpPr/>
          <p:nvPr/>
        </p:nvSpPr>
        <p:spPr>
          <a:xfrm>
            <a:off x="7419261" y="6404610"/>
            <a:ext cx="526208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Expedited Item Recovery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419261" y="6854785"/>
            <a:ext cx="648259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Minimize time and manual processes involved in recovering lost items.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780931"/>
            <a:ext cx="13081397" cy="1106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Features: Empowering Users with Advanced Tools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4502" y="2440305"/>
            <a:ext cx="4954786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Login &amp; Signup Module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4502" y="3007162"/>
            <a:ext cx="627078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Secure authentication for verified users to access the system.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92735" y="2440305"/>
            <a:ext cx="4947285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Interactive Dashboard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592735" y="3007162"/>
            <a:ext cx="627078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Centralized hub displaying key options and real-time statistics.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4502" y="4030385"/>
            <a:ext cx="4301490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Lost Item Reporting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4502" y="4597241"/>
            <a:ext cx="627078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Detailed form to log lost items, including descriptions and location.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92735" y="4030385"/>
            <a:ext cx="517659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Found Item Submission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592735" y="4597241"/>
            <a:ext cx="627078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Easy process for submitting details of found objects.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4502" y="5974556"/>
            <a:ext cx="6200180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Claim Process &amp; Verification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74502" y="6541413"/>
            <a:ext cx="627078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Robust procedures for verifying item ownership and facilitating claims.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92735" y="5974556"/>
            <a:ext cx="6270784" cy="69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Session Management &amp; Security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592735" y="6887051"/>
            <a:ext cx="627078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Ensuring secure user sessions and controlled logouts.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528" y="474226"/>
            <a:ext cx="13423344" cy="86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Design Overview: Architecture and Technologies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3528" y="1681282"/>
            <a:ext cx="1342334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Lost &amp; Found Management System is structured around key modules, supported by modern web technologies and a powerful backend.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2218015" y="3126105"/>
            <a:ext cx="2489478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Login &amp; Signup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097" y="2150983"/>
            <a:ext cx="4698087" cy="469808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767" y="3190101"/>
            <a:ext cx="258008" cy="2580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2788" y="2713077"/>
            <a:ext cx="2581275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Lost Item Entry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097" y="2150983"/>
            <a:ext cx="4698087" cy="4698087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459" y="2917805"/>
            <a:ext cx="258008" cy="2580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08989" y="4365308"/>
            <a:ext cx="296013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Found Item Entry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097" y="2150983"/>
            <a:ext cx="4698087" cy="4698087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5922" y="4653617"/>
            <a:ext cx="258008" cy="25800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922788" y="6017538"/>
            <a:ext cx="3047524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Claim Verification</a:t>
            </a:r>
            <a:endParaRPr lang="en-US" sz="165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097" y="2150983"/>
            <a:ext cx="4698087" cy="4698087"/>
          </a:xfrm>
          <a:prstGeom prst="rect">
            <a:avLst/>
          </a:prstGeom>
        </p:spPr>
      </p:pic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7772" y="5998905"/>
            <a:ext cx="258008" cy="258008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1746290" y="5604391"/>
            <a:ext cx="2961203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Backend Storage</a:t>
            </a:r>
            <a:endParaRPr lang="en-US" sz="1650" dirty="0"/>
          </a:p>
        </p:txBody>
      </p:sp>
      <p:pic>
        <p:nvPicPr>
          <p:cNvPr id="17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6097" y="2150983"/>
            <a:ext cx="4698087" cy="4698087"/>
          </a:xfrm>
          <a:prstGeom prst="rect">
            <a:avLst/>
          </a:prstGeom>
        </p:spPr>
      </p:pic>
      <p:pic>
        <p:nvPicPr>
          <p:cNvPr id="18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09464" y="5094387"/>
            <a:ext cx="258008" cy="258008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603528" y="7215426"/>
            <a:ext cx="3994190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Frontend Development</a:t>
            </a:r>
            <a:endParaRPr lang="en-US" sz="1650" dirty="0"/>
          </a:p>
        </p:txBody>
      </p:sp>
      <p:sp>
        <p:nvSpPr>
          <p:cNvPr id="20" name="Text 8"/>
          <p:cNvSpPr/>
          <p:nvPr/>
        </p:nvSpPr>
        <p:spPr>
          <a:xfrm>
            <a:off x="603528" y="7657267"/>
            <a:ext cx="6501289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Utilizes standard web languages: HTML, CSS, and JavaScript for an intuitive user interface.</a:t>
            </a:r>
            <a:endParaRPr lang="en-US" sz="1350" dirty="0"/>
          </a:p>
        </p:txBody>
      </p:sp>
      <p:sp>
        <p:nvSpPr>
          <p:cNvPr id="21" name="Text 9"/>
          <p:cNvSpPr/>
          <p:nvPr/>
        </p:nvSpPr>
        <p:spPr>
          <a:xfrm>
            <a:off x="7533203" y="7215426"/>
            <a:ext cx="271772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Backend &amp; APIs</a:t>
            </a:r>
            <a:endParaRPr lang="en-US" sz="1650" dirty="0"/>
          </a:p>
        </p:txBody>
      </p:sp>
      <p:sp>
        <p:nvSpPr>
          <p:cNvPr id="22" name="Text 10"/>
          <p:cNvSpPr/>
          <p:nvPr/>
        </p:nvSpPr>
        <p:spPr>
          <a:xfrm>
            <a:off x="7533203" y="7657267"/>
            <a:ext cx="650128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Supabase powers the backend, with APIs connecting the frontend and handling data.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771406"/>
            <a:ext cx="13111639" cy="1084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Backend Architecture: Leveraging Supabase for Scalability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59381" y="2290167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backend is built on Supabase, a robust cloud platform providing essential services for data management and security.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9381" y="2881313"/>
            <a:ext cx="6447353" cy="1265277"/>
          </a:xfrm>
          <a:prstGeom prst="roundRect">
            <a:avLst>
              <a:gd name="adj" fmla="val 4115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3933" y="3105864"/>
            <a:ext cx="3596283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Supabase Cloud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83933" y="3574971"/>
            <a:ext cx="599825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Utilizes Supabase as the primary backend service for reliability.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3666" y="2881313"/>
            <a:ext cx="6447353" cy="1265277"/>
          </a:xfrm>
          <a:prstGeom prst="roundRect">
            <a:avLst>
              <a:gd name="adj" fmla="val 4115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48218" y="3105864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KV Store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648218" y="3574971"/>
            <a:ext cx="599825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Efficiently stores all lost and found data.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59381" y="4363522"/>
            <a:ext cx="6447353" cy="1612344"/>
          </a:xfrm>
          <a:prstGeom prst="roundRect">
            <a:avLst>
              <a:gd name="adj" fmla="val 3229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3933" y="4588073"/>
            <a:ext cx="3358277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Edge Functions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83933" y="5057180"/>
            <a:ext cx="599825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Handles all Create, Read, Update, and Delete (CRUD) operations.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23666" y="4363522"/>
            <a:ext cx="6447353" cy="1612344"/>
          </a:xfrm>
          <a:prstGeom prst="roundRect">
            <a:avLst>
              <a:gd name="adj" fmla="val 3229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48218" y="4588073"/>
            <a:ext cx="283821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RESTful APIs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48218" y="5057180"/>
            <a:ext cx="599825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Enables seamless data communication between frontend and backend.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9381" y="6192798"/>
            <a:ext cx="6447353" cy="1265277"/>
          </a:xfrm>
          <a:prstGeom prst="roundRect">
            <a:avLst>
              <a:gd name="adj" fmla="val 4115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83933" y="6417350"/>
            <a:ext cx="4812149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Authentication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83933" y="6886456"/>
            <a:ext cx="599825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Ensures user data and sessions are protected.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423666" y="6192798"/>
            <a:ext cx="6447353" cy="1265277"/>
          </a:xfrm>
          <a:prstGeom prst="roundRect">
            <a:avLst>
              <a:gd name="adj" fmla="val 4115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48218" y="6417350"/>
            <a:ext cx="4937998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Scalable Infrastructure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648218" y="6886456"/>
            <a:ext cx="599825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Built on a reliable cloud infrastructure for future growth.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101" y="484823"/>
            <a:ext cx="13396198" cy="88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Flow Diagram: How Information Moves Through the System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17101" y="1719024"/>
            <a:ext cx="13396198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Understanding the journey of data from user interaction to storage and back.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346" y="2199442"/>
            <a:ext cx="13285708" cy="57291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6271" y="6842145"/>
            <a:ext cx="3479836" cy="376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Edge Function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66271" y="5515935"/>
            <a:ext cx="3014114" cy="376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API Request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66271" y="4203121"/>
            <a:ext cx="3014114" cy="376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Frontend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66271" y="2876911"/>
            <a:ext cx="3014114" cy="376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Action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7101" y="8126968"/>
            <a:ext cx="13396198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sequential flow ensures efficient and accurate processing of all lost and found reports.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2025-11-13T11:08:58Z</dcterms:created>
  <dcterms:modified xsi:type="dcterms:W3CDTF">2025-11-13T11:08:58Z</dcterms:modified>
</cp:coreProperties>
</file>